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</p:sldMasterIdLst>
  <p:sldIdLst>
    <p:sldId id="256" r:id="rId3"/>
    <p:sldId id="297" r:id="rId4"/>
    <p:sldId id="298" r:id="rId5"/>
    <p:sldId id="290" r:id="rId6"/>
    <p:sldId id="275" r:id="rId7"/>
    <p:sldId id="291" r:id="rId8"/>
    <p:sldId id="276" r:id="rId9"/>
    <p:sldId id="292" r:id="rId10"/>
    <p:sldId id="277" r:id="rId11"/>
    <p:sldId id="293" r:id="rId12"/>
    <p:sldId id="300" r:id="rId13"/>
    <p:sldId id="294" r:id="rId14"/>
    <p:sldId id="299" r:id="rId15"/>
    <p:sldId id="295" r:id="rId16"/>
    <p:sldId id="286" r:id="rId17"/>
    <p:sldId id="284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41875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8620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1351440" y="2160360"/>
            <a:ext cx="4863240" cy="388044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1351440" y="2160360"/>
            <a:ext cx="4863240" cy="388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609480" y="609480"/>
            <a:ext cx="6347520" cy="612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094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38620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609480" y="41875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09480" y="41875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38620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4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42" name="Рисунок 141"/>
          <p:cNvPicPr/>
          <p:nvPr/>
        </p:nvPicPr>
        <p:blipFill>
          <a:blip r:embed="rId2"/>
          <a:stretch/>
        </p:blipFill>
        <p:spPr>
          <a:xfrm>
            <a:off x="1351440" y="2160360"/>
            <a:ext cx="4863240" cy="3880440"/>
          </a:xfrm>
          <a:prstGeom prst="rect">
            <a:avLst/>
          </a:prstGeom>
          <a:ln>
            <a:noFill/>
          </a:ln>
        </p:spPr>
      </p:pic>
      <p:pic>
        <p:nvPicPr>
          <p:cNvPr id="143" name="Рисунок 142"/>
          <p:cNvPicPr/>
          <p:nvPr/>
        </p:nvPicPr>
        <p:blipFill>
          <a:blip r:embed="rId2"/>
          <a:stretch/>
        </p:blipFill>
        <p:spPr>
          <a:xfrm>
            <a:off x="1351440" y="2160360"/>
            <a:ext cx="4863240" cy="388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634752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609480"/>
            <a:ext cx="6347520" cy="612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388044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2080" y="41875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609480"/>
            <a:ext cx="6347520" cy="13204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GB" sz="3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2080" y="2160720"/>
            <a:ext cx="309744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4187520"/>
            <a:ext cx="6347520" cy="185076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141628" y="2982686"/>
            <a:ext cx="8560800" cy="205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4800" b="1" spc="-1" dirty="0" smtClean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800" b="1" spc="-1" dirty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800" b="1" spc="-1" dirty="0" smtClean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800" b="1" strike="noStrike" spc="-1" dirty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800" b="1" spc="-1" dirty="0" smtClean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r">
              <a:lnSpc>
                <a:spcPct val="100000"/>
              </a:lnSpc>
            </a:pPr>
            <a:r>
              <a:rPr lang="ru-RU" sz="20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Н. А. Шпак, </a:t>
            </a:r>
          </a:p>
          <a:p>
            <a:pPr algn="r">
              <a:lnSpc>
                <a:spcPct val="100000"/>
              </a:lnSpc>
            </a:pPr>
            <a:r>
              <a:rPr lang="ru-RU" sz="20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психолог, </a:t>
            </a:r>
          </a:p>
          <a:p>
            <a:pPr algn="r">
              <a:lnSpc>
                <a:spcPct val="100000"/>
              </a:lnSpc>
            </a:pPr>
            <a:r>
              <a:rPr lang="ru-RU" sz="20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сертифицированный НЛП-практик</a:t>
            </a:r>
          </a:p>
          <a:p>
            <a:pPr algn="r">
              <a:lnSpc>
                <a:spcPct val="100000"/>
              </a:lnSpc>
            </a:pPr>
            <a:endParaRPr lang="ru-RU" b="1" spc="-1" dirty="0"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b="1" strike="noStrike" spc="-1" dirty="0"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3171" y="2230128"/>
            <a:ext cx="7837714" cy="1351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технологий НЛП </a:t>
            </a:r>
            <a:endParaRPr lang="ru-RU" sz="3600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образовательном процессе</a:t>
            </a:r>
            <a:endParaRPr lang="ru-RU" sz="36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101600" y="0"/>
            <a:ext cx="8882383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338455" algn="ctr"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Кинестетики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«Я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чувствую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!»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429" y="899886"/>
            <a:ext cx="8331200" cy="576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85" lvl="1" algn="just">
              <a:lnSpc>
                <a:spcPct val="105000"/>
              </a:lnSpc>
              <a:spcBef>
                <a:spcPts val="700"/>
              </a:spcBef>
              <a:spcAft>
                <a:spcPts val="0"/>
              </a:spcAft>
              <a:tabLst>
                <a:tab pos="892175" algn="l"/>
              </a:tabLst>
            </a:pPr>
            <a:r>
              <a:rPr lang="ru-RU" sz="3200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599" y="749741"/>
            <a:ext cx="8505371" cy="5233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модальность — кинестетическая.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Кинестетические ключи доступа.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 общении стоит близко к другому человеку, может часто до него дотрагиваться.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Характерна живая мимика, выраженная жестикуляция.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На столе, парте, в комнате возможен беспорядок.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Возможен неряшливый почерк.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Часто вертит в руках какой-либо предмет.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Возможны проявления различных эмоциональных реакций.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Чувствителен к эмоциональным методам обучения.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2481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101600" y="0"/>
            <a:ext cx="8882383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338455" algn="ctr">
              <a:spcAft>
                <a:spcPts val="0"/>
              </a:spcAft>
            </a:pP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Дигитальная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 «Где логика?»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99886"/>
            <a:ext cx="9144000" cy="4810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85" lvl="1" algn="just">
              <a:lnSpc>
                <a:spcPct val="105000"/>
              </a:lnSpc>
              <a:spcBef>
                <a:spcPts val="700"/>
              </a:spcBef>
              <a:spcAft>
                <a:spcPts val="0"/>
              </a:spcAft>
              <a:tabLst>
                <a:tab pos="892175" algn="l"/>
              </a:tabLst>
            </a:pPr>
            <a:r>
              <a:rPr lang="ru-RU" sz="2400" b="1" i="1" u="sng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Речь:</a:t>
            </a:r>
            <a:r>
              <a:rPr lang="ru-RU" sz="2400" u="sng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могут 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появляться фразы аудиального и кинестетического типа. Часто </a:t>
            </a:r>
            <a:r>
              <a:rPr lang="ru-RU" sz="2400" spc="-18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дигиталы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спрашивают: какой же в этом смысл; не пойму, как это связано; хотелось бы привести все в систему; надо это как-то упорядочить. Однако подобные выражения характерны для большинства типов с хорошим чувством организованности. </a:t>
            </a:r>
            <a:endParaRPr lang="ru-RU" sz="2400" spc="-18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6985" lvl="1" algn="just">
              <a:lnSpc>
                <a:spcPct val="105000"/>
              </a:lnSpc>
              <a:spcBef>
                <a:spcPts val="700"/>
              </a:spcBef>
              <a:spcAft>
                <a:spcPts val="0"/>
              </a:spcAft>
              <a:tabLst>
                <a:tab pos="892175" algn="l"/>
              </a:tabLst>
            </a:pPr>
            <a:r>
              <a:rPr lang="ru-RU" sz="2400" b="1" i="1" u="sng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Особенности:</a:t>
            </a:r>
            <a:r>
              <a:rPr lang="ru-RU" sz="2400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Люди 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этого типа восприятия встречаются реже. Им свойственно воспринимать окружающий мир через внутреннюю речь, через диалог с самим собой. Такие люди, прежде всего, ориентированы на восприятие смысла, логики, последовательности. </a:t>
            </a:r>
            <a:r>
              <a:rPr lang="ru-RU" sz="2400" spc="-18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Дигиталы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всегда стремятся понять, осмыслить суть происходящего</a:t>
            </a:r>
            <a:r>
              <a:rPr lang="ru-RU" sz="2400" spc="-185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spc="-185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стрессовой ситуации именно </a:t>
            </a:r>
            <a:r>
              <a:rPr lang="ru-RU" sz="2400" spc="-18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дигиталы</a:t>
            </a:r>
            <a:r>
              <a:rPr lang="ru-RU" sz="2400" spc="-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лучше всего сохраняют самообладание и спокойствие, могут сохранять ясность мысли и восприятия окружающего пространства.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1599" y="749741"/>
            <a:ext cx="8505371" cy="46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706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-101600" y="0"/>
            <a:ext cx="9245601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338455" algn="ctr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облегчающая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детям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429" y="899886"/>
            <a:ext cx="8331200" cy="576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85" lvl="1" algn="just">
              <a:lnSpc>
                <a:spcPct val="105000"/>
              </a:lnSpc>
              <a:spcBef>
                <a:spcPts val="700"/>
              </a:spcBef>
              <a:spcAft>
                <a:spcPts val="0"/>
              </a:spcAft>
              <a:tabLst>
                <a:tab pos="892175" algn="l"/>
              </a:tabLst>
            </a:pPr>
            <a:r>
              <a:rPr lang="ru-RU" sz="3200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90591"/>
              </p:ext>
            </p:extLst>
          </p:nvPr>
        </p:nvGraphicFramePr>
        <p:xfrm>
          <a:off x="101598" y="689445"/>
          <a:ext cx="9042403" cy="6361976"/>
        </p:xfrm>
        <a:graphic>
          <a:graphicData uri="http://schemas.openxmlformats.org/drawingml/2006/table">
            <a:tbl>
              <a:tblPr firstRow="1" firstCol="1" bandRow="1"/>
              <a:tblGrid>
                <a:gridCol w="2260359">
                  <a:extLst>
                    <a:ext uri="{9D8B030D-6E8A-4147-A177-3AD203B41FA5}">
                      <a16:colId xmlns:a16="http://schemas.microsoft.com/office/drawing/2014/main" val="886018188"/>
                    </a:ext>
                  </a:extLst>
                </a:gridCol>
                <a:gridCol w="2260359">
                  <a:extLst>
                    <a:ext uri="{9D8B030D-6E8A-4147-A177-3AD203B41FA5}">
                      <a16:colId xmlns:a16="http://schemas.microsoft.com/office/drawing/2014/main" val="1435057018"/>
                    </a:ext>
                  </a:extLst>
                </a:gridCol>
                <a:gridCol w="2260359">
                  <a:extLst>
                    <a:ext uri="{9D8B030D-6E8A-4147-A177-3AD203B41FA5}">
                      <a16:colId xmlns:a16="http://schemas.microsoft.com/office/drawing/2014/main" val="376992566"/>
                    </a:ext>
                  </a:extLst>
                </a:gridCol>
                <a:gridCol w="2261326">
                  <a:extLst>
                    <a:ext uri="{9D8B030D-6E8A-4147-A177-3AD203B41FA5}">
                      <a16:colId xmlns:a16="http://schemas.microsoft.com/office/drawing/2014/main" val="1763722785"/>
                    </a:ext>
                  </a:extLst>
                </a:gridCol>
              </a:tblGrid>
              <a:tr h="2789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визуалы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аудиалы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Кинестетики</a:t>
                      </a:r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797376"/>
                  </a:ext>
                </a:extLst>
              </a:tr>
              <a:tr h="1615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Гуманитарные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Надписи на доске, работа с ручкой и бумагой, чтение учебника «про себя», просмотр учеб.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фильмов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Лекция,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диалоговый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режим,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дискуссия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аудиокассеты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(для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ин.яз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.), чтение учебника вслух.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ролевые и др. игры,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соревнования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работа в группах.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452304"/>
                  </a:ext>
                </a:extLst>
              </a:tr>
              <a:tr h="1615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Точные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Учебник, письмен-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ные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задачи,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наглядные пособия,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чертежи и решения на доске.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устные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лекции, устные задачи,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быстрый счет вслух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Решение задач с использованием реальных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предметов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соревнования по командам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626269"/>
                  </a:ext>
                </a:extLst>
              </a:tr>
              <a:tr h="2187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учебника, записи в тетради, просмотр фильма, демонстрация опытов, наглядные пособия.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Устные объяснения учителя, сообщения учащихся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Самостоятельное проведение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экспериментов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практические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задания, лабораторные работы, экскурсии.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051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808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0" y="0"/>
            <a:ext cx="8983983" cy="7692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Якорение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3201" y="783771"/>
            <a:ext cx="8940799" cy="6239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юбое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учителя, которое находит отклик у класса, является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якорением.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Поднимите руки.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ярких примеров того, как наладить обратную связь с классом. Если вы хотите обратить на себя внимание учеников, то в продолжение своей речи скажите эту фразу и попросите поднять руки тех, кто знает ответ на ваш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Неподвижное тело.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 сидите за столом, а вам нужно обратить на себя внимание то фраза «Обратите внимание» подействует лишь на 8% учеников. Но если вы эту же фразу скажете, двигаясь по классу, то ваши невербальные сигналы заметят все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Ученики, не следящие за ходом урока, заметят это и обратят внимание. Примером разрыва могут быть фразы: 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видите…», «Посмотрите на…», «Мы видим как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комментарии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ценю, как вы быстро и аккуратно наводите порядок на партах». Этот прием служит прекрасной мотивацией учеников.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386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0" y="0"/>
            <a:ext cx="8983983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взаимодействия с учащимися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6743" y="1393764"/>
            <a:ext cx="8737240" cy="3565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Замечания ученику необходимо также делать на его языке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визуалу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покачать головой, погрозить пальцем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кинестетику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положить руку на плечо, похлопать по нему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аудиалу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сказать шепотом: «Ш-ш-ш».</a:t>
            </a:r>
          </a:p>
        </p:txBody>
      </p:sp>
    </p:spTree>
    <p:extLst>
      <p:ext uri="{BB962C8B-B14F-4D97-AF65-F5344CB8AC3E}">
        <p14:creationId xmlns:p14="http://schemas.microsoft.com/office/powerpoint/2010/main" val="13155011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0" y="0"/>
            <a:ext cx="8983983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быстрого запоминания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28" y="1225689"/>
            <a:ext cx="87517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5 «П»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Посмотри текст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Придумай к нему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П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карандашом самые важные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Перескажи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Просмотри текст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(проверь себя).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опорных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Принципом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приема является выделение из какого-либо содержания главной мысли, запомнив которую можно было бы восстановить исходное содержание (тезисы, заглавие, вопросы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трёх предложений.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Выходя с урока, мысленно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содержание в трех предложениях.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8298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3"/>
          <p:cNvSpPr/>
          <p:nvPr/>
        </p:nvSpPr>
        <p:spPr>
          <a:xfrm>
            <a:off x="174170" y="0"/>
            <a:ext cx="8969470" cy="8089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Экспресс приёмы </a:t>
            </a:r>
            <a:r>
              <a:rPr lang="ru-RU" sz="32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саморегуляции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4170" y="889844"/>
            <a:ext cx="8766630" cy="4860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задержкой дыхания.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Следует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глубокий вдох, затем задержать дыхание на 20 секунд и сделать медленный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выдох.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Резкий поворот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головы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ts val="288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Активизирует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левополушарные процессы: рассудительность, здравомыслие, холодную логику, которая может очень понадобиться.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Моргание.</a:t>
            </a:r>
          </a:p>
          <a:p>
            <a:pPr algn="just">
              <a:lnSpc>
                <a:spcPts val="28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быстрого моргания с закрыванием и расслаблением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омогает человеку  перезагрузить внимание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сконцентрироваться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 выполнение новой задачи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деятельности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33811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19314" y="0"/>
            <a:ext cx="8664669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9315" y="1305342"/>
            <a:ext cx="84152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НЛП(нейролингвистическое программирование)-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технологий, объединенных общим языком и методологией, позволяющая человеку действовать более эффективно в проблемных для него ситуациях. Положительный результат достигается путем овладения клиентом расширенного набора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паттернов.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7240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19314" y="0"/>
            <a:ext cx="8664669" cy="899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Каналы восприятия информации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429" y="899886"/>
            <a:ext cx="833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" name="Рисунок 4" descr="C:\Users\Admin\Desktop\mafde72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99886"/>
            <a:ext cx="10638972" cy="5958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82416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19314" y="0"/>
            <a:ext cx="8664669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определение системы восприятия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9314" y="817561"/>
            <a:ext cx="866466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1. Подставьте данные вами оценки в следующий список. Записывайте ответы в том же порядке.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__K	__A	__V	__D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__A	__V	__D	__K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__V	__K	__D	__A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__A	__D	__K	__V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__A	__D	__K	__V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Этап 2. Занесите в таблицу цифры, соответствующие каждой букве. Вносите оценки в том порядке, в каком отвечали на вопросы.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V	K	A	D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     __V     __K    __ A      __D</a:t>
            </a:r>
          </a:p>
        </p:txBody>
      </p:sp>
    </p:spTree>
    <p:extLst>
      <p:ext uri="{BB962C8B-B14F-4D97-AF65-F5344CB8AC3E}">
        <p14:creationId xmlns:p14="http://schemas.microsoft.com/office/powerpoint/2010/main" val="29476054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19314" y="0"/>
            <a:ext cx="8664669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вижу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429" y="899886"/>
            <a:ext cx="83312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видел, 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заметил, мне кажется, это было красочно и великолепно, это выглядит,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и др.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беспорядок, грязь и нарушение пропорций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смущают, огорчают и даже приводят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уныние. Обладают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хорошей зрительной памятью, эмоционально реагируют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цвет. В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учебе больше опираются на визуально запомнившиеся страницы  учебника  или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подготовке к урокам: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чтение, письмо,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филь­мы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 на доске, работа с картинками и рисунками, работа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книгами,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журналами,  диктанты.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45479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19314" y="0"/>
            <a:ext cx="8664669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вижу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6686" y="1393764"/>
            <a:ext cx="7924800" cy="465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Основная модальность — визуальная.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Визуальные ключи доступа.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 общении соблюдает дистанцию, часто смотрит на собеседника.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Любит порядок на столе, парте, соблюдает порядок в комнате.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Красивый, аккуратный почерк.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Мало отвлекается на шум.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Возможны трудности при восприятии аудиальной информации.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5550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62858" y="0"/>
            <a:ext cx="8621125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Аудиалы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слышу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858" y="1117600"/>
            <a:ext cx="83312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2880"/>
              </a:lnSpc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словосочетания: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понять, что говоришь; не услышала; мне послышалось; я недавно услышал; рада тебя слышать;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меня;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идея звучит заманчиво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ts val="2880"/>
              </a:lnSpc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2880"/>
              </a:lnSpc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бладают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хорошей слуховой памятью, большое значение придают словам, музыке,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звукам.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учебе больше опираются на материал, который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услы­шали.</a:t>
            </a:r>
          </a:p>
          <a:p>
            <a:pPr lvl="0" algn="just">
              <a:lnSpc>
                <a:spcPts val="288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2880"/>
              </a:lnSpc>
            </a:pP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подготовке к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урокам: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аудиозаписи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видеофильмы, устные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прослушивание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чтение вслух.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610953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362858" y="0"/>
            <a:ext cx="8621125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Аудиалы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слышу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858" y="1117600"/>
            <a:ext cx="833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2859" y="1016001"/>
            <a:ext cx="7864582" cy="372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модальность — аудиальная.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Аудиальные ключи доступа.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 чтении и письме шевелит губами, проговаривая слова.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Может хорошо имитировать речь других людей, звуки природы. Хорошо декламирует.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Сильно отвлекается на шум.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5589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35429" y="1016000"/>
            <a:ext cx="7792011" cy="233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2"/>
          <p:cNvSpPr/>
          <p:nvPr/>
        </p:nvSpPr>
        <p:spPr>
          <a:xfrm>
            <a:off x="101600" y="0"/>
            <a:ext cx="8882383" cy="6919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60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338455" algn="ctr"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Кинестетики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«Я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чувствую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!»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429" y="899886"/>
            <a:ext cx="8331200" cy="576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985" lvl="1" algn="just">
              <a:lnSpc>
                <a:spcPct val="105000"/>
              </a:lnSpc>
              <a:spcBef>
                <a:spcPts val="700"/>
              </a:spcBef>
              <a:spcAft>
                <a:spcPts val="0"/>
              </a:spcAft>
              <a:tabLst>
                <a:tab pos="892175" algn="l"/>
              </a:tabLst>
            </a:pPr>
            <a:r>
              <a:rPr lang="ru-RU" sz="3200" spc="-1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5429" y="1104967"/>
            <a:ext cx="854855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53365" lvl="0" algn="just">
              <a:lnSpc>
                <a:spcPts val="2880"/>
              </a:lnSpc>
              <a:spcAft>
                <a:spcPts val="0"/>
              </a:spcAft>
              <a:buSzPts val="1200"/>
              <a:tabLst>
                <a:tab pos="495935" algn="l"/>
                <a:tab pos="496570" algn="l"/>
              </a:tabLst>
            </a:pP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слова и словосочетания: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выношу этого; это противно; это так приятно; мурашки по коже; такое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тепло; это было сильнейшее переживание.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53365" lvl="0" algn="just">
              <a:lnSpc>
                <a:spcPts val="2880"/>
              </a:lnSpc>
              <a:spcAft>
                <a:spcPts val="0"/>
              </a:spcAft>
              <a:buSzPts val="1200"/>
              <a:tabLst>
                <a:tab pos="495935" algn="l"/>
                <a:tab pos="496570" algn="l"/>
              </a:tabLst>
            </a:pPr>
            <a:endParaRPr lang="ru-RU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53365" lvl="0" algn="just">
              <a:lnSpc>
                <a:spcPts val="2880"/>
              </a:lnSpc>
              <a:spcAft>
                <a:spcPts val="0"/>
              </a:spcAft>
              <a:buSzPts val="1200"/>
              <a:tabLst>
                <a:tab pos="495935" algn="l"/>
                <a:tab pos="496570" algn="l"/>
              </a:tabLst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щущения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таких людей первичны, а действия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вто­ричны.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 обладают хорошей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мышечной</a:t>
            </a:r>
            <a:r>
              <a:rPr lang="en-US" sz="2400" spc="6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памятью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учебе больше опираются на собственный опыт, то, что сделали</a:t>
            </a:r>
            <a:r>
              <a:rPr lang="ru-RU" sz="2400" spc="16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253365" lvl="0" algn="just">
              <a:lnSpc>
                <a:spcPts val="2880"/>
              </a:lnSpc>
              <a:spcAft>
                <a:spcPts val="0"/>
              </a:spcAft>
              <a:buSzPts val="1200"/>
              <a:tabLst>
                <a:tab pos="495935" algn="l"/>
                <a:tab pos="496570" algn="l"/>
              </a:tabLs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01930" lvl="0" algn="just">
              <a:lnSpc>
                <a:spcPts val="2880"/>
              </a:lnSpc>
              <a:spcAft>
                <a:spcPts val="0"/>
              </a:spcAft>
              <a:buSzPts val="1200"/>
              <a:tabLst>
                <a:tab pos="541020" algn="l"/>
              </a:tabLst>
            </a:pP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подготовке к </a:t>
            </a: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урокам: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 с использованием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материаль­ных</a:t>
            </a:r>
            <a:r>
              <a:rPr lang="ru-RU" sz="2400" spc="-18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предметов,</a:t>
            </a:r>
            <a:r>
              <a:rPr lang="ru-RU" sz="2400" spc="-1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lang="ru-RU" sz="2400" spc="-1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экспериментов,</a:t>
            </a:r>
            <a:r>
              <a:rPr lang="ru-RU" sz="2400" spc="-16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45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практическая отработка заданий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968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delay="500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1000" fill="hold"/>
                                        <p:tgtEl>
                                          <p:spTgt spid="19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1700</TotalTime>
  <Words>1015</Words>
  <Application>Microsoft Office PowerPoint</Application>
  <PresentationFormat>Экран (4:3)</PresentationFormat>
  <Paragraphs>135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DejaVu Sans</vt:lpstr>
      <vt:lpstr>Symbol</vt:lpstr>
      <vt:lpstr>Times New Roman</vt:lpstr>
      <vt:lpstr>Trebuchet MS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дом</dc:creator>
  <dc:description/>
  <cp:lastModifiedBy>Мазаева</cp:lastModifiedBy>
  <cp:revision>116</cp:revision>
  <dcterms:created xsi:type="dcterms:W3CDTF">2016-01-19T07:05:28Z</dcterms:created>
  <dcterms:modified xsi:type="dcterms:W3CDTF">2019-08-23T09:18:02Z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